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93473" r:id="rId4"/>
    <p:sldMasterId id="2147493497" r:id="rId5"/>
  </p:sldMasterIdLst>
  <p:notesMasterIdLst>
    <p:notesMasterId r:id="rId16"/>
  </p:notesMasterIdLst>
  <p:sldIdLst>
    <p:sldId id="329" r:id="rId6"/>
    <p:sldId id="335" r:id="rId7"/>
    <p:sldId id="337" r:id="rId8"/>
    <p:sldId id="340" r:id="rId9"/>
    <p:sldId id="339" r:id="rId10"/>
    <p:sldId id="338" r:id="rId11"/>
    <p:sldId id="342" r:id="rId12"/>
    <p:sldId id="341" r:id="rId13"/>
    <p:sldId id="343" r:id="rId14"/>
    <p:sldId id="344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FF"/>
    <a:srgbClr val="FF66FF"/>
    <a:srgbClr val="920882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80338" autoAdjust="0"/>
  </p:normalViewPr>
  <p:slideViewPr>
    <p:cSldViewPr snapToGrid="0" snapToObjects="1">
      <p:cViewPr varScale="1">
        <p:scale>
          <a:sx n="117" d="100"/>
          <a:sy n="117" d="100"/>
        </p:scale>
        <p:origin x="1038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6" d="100"/>
        <a:sy n="39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D823C-E2D9-4391-A6AB-6F9129B7CBC9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530DD-5851-4E95-AA59-124A48AD34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56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530DD-5851-4E95-AA59-124A48AD34D5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243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530DD-5851-4E95-AA59-124A48AD34D5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107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530DD-5851-4E95-AA59-124A48AD34D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3271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530DD-5851-4E95-AA59-124A48AD34D5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8649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文字版面配置區 2">
            <a:extLst>
              <a:ext uri="{FF2B5EF4-FFF2-40B4-BE49-F238E27FC236}">
                <a16:creationId xmlns:a16="http://schemas.microsoft.com/office/drawing/2014/main" id="{62C6B1BE-DA6F-4D18-9578-3964225CA8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233" y="2384757"/>
            <a:ext cx="6215738" cy="5205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簡報主題</a:t>
            </a:r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EE3FC0AF-0FBD-4372-9D37-F2ACF61EBA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233" y="3237349"/>
            <a:ext cx="5109409" cy="2646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簡報者</a:t>
            </a:r>
          </a:p>
        </p:txBody>
      </p:sp>
    </p:spTree>
    <p:extLst>
      <p:ext uri="{BB962C8B-B14F-4D97-AF65-F5344CB8AC3E}">
        <p14:creationId xmlns:p14="http://schemas.microsoft.com/office/powerpoint/2010/main" val="98020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ne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8616" y="1153875"/>
            <a:ext cx="5871397" cy="53912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>
              <a:buNone/>
              <a:defRPr sz="40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TW" dirty="0"/>
              <a:t>Agenda</a:t>
            </a:r>
            <a:endParaRPr lang="zh-TW" altLang="en-US" dirty="0"/>
          </a:p>
        </p:txBody>
      </p:sp>
      <p:sp>
        <p:nvSpPr>
          <p:cNvPr id="9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28616" y="2330340"/>
            <a:ext cx="5871397" cy="1657044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457200" indent="-457200" algn="l">
              <a:buFontTx/>
              <a:buBlip>
                <a:blip r:embed="rId2"/>
              </a:buBlip>
              <a:defRPr sz="2800" b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議題一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5263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17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20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7893843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2" name="圖片 1" descr="一張含有 螢幕擷取畫面, 圖形, 平面設計, 設計 的圖片&#10;&#10;自動產生的描述">
            <a:extLst>
              <a:ext uri="{FF2B5EF4-FFF2-40B4-BE49-F238E27FC236}">
                <a16:creationId xmlns:a16="http://schemas.microsoft.com/office/drawing/2014/main" id="{75E9D724-02C5-B9FB-D79D-714811FB05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2904" y="160489"/>
            <a:ext cx="1126430" cy="4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1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93D7B7C-8A25-84B8-D29E-656E5C988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6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7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3801741" cy="3528719"/>
          </a:xfrm>
          <a:prstGeom prst="rect">
            <a:avLst/>
          </a:prstGeom>
        </p:spPr>
        <p:txBody>
          <a:bodyPr/>
          <a:lstStyle>
            <a:lvl1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2659" y="1076528"/>
            <a:ext cx="3801741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3" name="圖片 2" descr="一張含有 螢幕擷取畫面, 圖形, 平面設計, 設計 的圖片&#10;&#10;自動產生的描述">
            <a:extLst>
              <a:ext uri="{FF2B5EF4-FFF2-40B4-BE49-F238E27FC236}">
                <a16:creationId xmlns:a16="http://schemas.microsoft.com/office/drawing/2014/main" id="{221FE48F-31BB-3D53-E619-3F7E2D5DF1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2904" y="160489"/>
            <a:ext cx="1126430" cy="4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9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D471400-9413-A9D8-71E3-94E73DAF0B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9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10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7885816" cy="168915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102" y="2928240"/>
            <a:ext cx="7885816" cy="168915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pic>
        <p:nvPicPr>
          <p:cNvPr id="3" name="圖片 2" descr="一張含有 螢幕擷取畫面, 圖形, 平面設計, 設計 的圖片&#10;&#10;自動產生的描述">
            <a:extLst>
              <a:ext uri="{FF2B5EF4-FFF2-40B4-BE49-F238E27FC236}">
                <a16:creationId xmlns:a16="http://schemas.microsoft.com/office/drawing/2014/main" id="{A2886F82-F2CE-1D8B-1C6A-F23122885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2904" y="160489"/>
            <a:ext cx="1126430" cy="4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0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6FCD27F-BC4D-EA31-19FC-8C2F53A87B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8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2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4757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3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28412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3" name="圖片 2" descr="一張含有 螢幕擷取畫面, 圖形, 平面設計, 設計 的圖片&#10;&#10;自動產生的描述">
            <a:extLst>
              <a:ext uri="{FF2B5EF4-FFF2-40B4-BE49-F238E27FC236}">
                <a16:creationId xmlns:a16="http://schemas.microsoft.com/office/drawing/2014/main" id="{2408FCA2-81D2-A5EF-0EDE-C3CB8A9E4A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2904" y="160489"/>
            <a:ext cx="1126430" cy="4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80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3C78904-AD9F-5A75-DE73-F60C92E74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pic>
        <p:nvPicPr>
          <p:cNvPr id="3" name="圖片 2" descr="一張含有 螢幕擷取畫面, 圖形, 平面設計, 設計 的圖片&#10;&#10;自動產生的描述">
            <a:extLst>
              <a:ext uri="{FF2B5EF4-FFF2-40B4-BE49-F238E27FC236}">
                <a16:creationId xmlns:a16="http://schemas.microsoft.com/office/drawing/2014/main" id="{90724B71-75D2-D837-BACE-A3314CED65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32904" y="160489"/>
            <a:ext cx="1126430" cy="4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6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7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17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20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7893843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00859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93D7B7C-8A25-84B8-D29E-656E5C988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6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7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3801741" cy="3528719"/>
          </a:xfrm>
          <a:prstGeom prst="rect">
            <a:avLst/>
          </a:prstGeom>
        </p:spPr>
        <p:txBody>
          <a:bodyPr/>
          <a:lstStyle>
            <a:lvl1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algn="l"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2659" y="1076528"/>
            <a:ext cx="3801741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08909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D471400-9413-A9D8-71E3-94E73DAF0B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9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10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7885816" cy="168915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1102" y="2928240"/>
            <a:ext cx="7885816" cy="168915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961784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6FCD27F-BC4D-EA31-19FC-8C2F53A87B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A9437281-157C-46B0-935F-C586A8ECB2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1102" y="291678"/>
            <a:ext cx="5109409" cy="5391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8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102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2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4757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3" name="內容版面配置區 19">
            <a:extLst>
              <a:ext uri="{FF2B5EF4-FFF2-40B4-BE49-F238E27FC236}">
                <a16:creationId xmlns:a16="http://schemas.microsoft.com/office/drawing/2014/main" id="{7747BFB1-88D2-48CC-992F-08A54BA06A3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28412" y="1076528"/>
            <a:ext cx="2294485" cy="352871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 sz="2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3228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3C78904-AD9F-5A75-DE73-F60C92E74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836319"/>
            <a:ext cx="9144000" cy="307181"/>
          </a:xfrm>
          <a:prstGeom prst="rect">
            <a:avLst/>
          </a:prstGeom>
        </p:spPr>
      </p:pic>
      <p:sp>
        <p:nvSpPr>
          <p:cNvPr id="14" name="投影片編號版面配置區 4">
            <a:extLst>
              <a:ext uri="{FF2B5EF4-FFF2-40B4-BE49-F238E27FC236}">
                <a16:creationId xmlns:a16="http://schemas.microsoft.com/office/drawing/2014/main" id="{86FF2DB7-0E33-40C7-858D-B68FBFA55B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720" y="4855464"/>
            <a:ext cx="47000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kern="1200">
                <a:solidFill>
                  <a:srgbClr val="69696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A23C4-5B59-48EB-9166-D95BA49D025A}" type="slidenum">
              <a:rPr lang="zh-TW" alt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057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6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947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4" r:id="rId1"/>
    <p:sldLayoutId id="2147493488" r:id="rId2"/>
    <p:sldLayoutId id="2147493485" r:id="rId3"/>
    <p:sldLayoutId id="2147493493" r:id="rId4"/>
    <p:sldLayoutId id="2147493494" r:id="rId5"/>
    <p:sldLayoutId id="2147493495" r:id="rId6"/>
    <p:sldLayoutId id="2147493496" r:id="rId7"/>
    <p:sldLayoutId id="2147493482" r:id="rId8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5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00" r:id="rId1"/>
    <p:sldLayoutId id="2147493501" r:id="rId2"/>
    <p:sldLayoutId id="2147493502" r:id="rId3"/>
    <p:sldLayoutId id="2147493503" r:id="rId4"/>
    <p:sldLayoutId id="2147493504" r:id="rId5"/>
    <p:sldLayoutId id="2147493505" r:id="rId6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hyperlink" Target="https://fetnet.tw/GpD9E60KNL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https://mes.bli.gov.tw/me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s.bli.gov.tw/me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4">
            <a:extLst>
              <a:ext uri="{FF2B5EF4-FFF2-40B4-BE49-F238E27FC236}">
                <a16:creationId xmlns:a16="http://schemas.microsoft.com/office/drawing/2014/main" id="{9694C191-F349-916C-372D-9CBE9171A2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250" y="2292350"/>
            <a:ext cx="7077075" cy="557213"/>
          </a:xfrm>
        </p:spPr>
        <p:txBody>
          <a:bodyPr/>
          <a:lstStyle/>
          <a:p>
            <a:r>
              <a:rPr lang="zh-TW" altLang="en-US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遠傳電信企業客戶優惠專案 </a:t>
            </a:r>
            <a:r>
              <a:rPr lang="en-US" altLang="zh-TW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2026/9</a:t>
            </a:r>
            <a:endParaRPr lang="zh-TW" altLang="en-US" sz="12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43906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1</a:t>
            </a:fld>
            <a:endParaRPr 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2DAB0BD8-0BFB-A8E8-2E3C-994D3DDD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" y="611355"/>
            <a:ext cx="6482443" cy="4235197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9445EFA1-0EC0-DD50-01E3-CE3CF563477D}"/>
              </a:ext>
            </a:extLst>
          </p:cNvPr>
          <p:cNvSpPr txBox="1"/>
          <p:nvPr/>
        </p:nvSpPr>
        <p:spPr>
          <a:xfrm>
            <a:off x="0" y="19093"/>
            <a:ext cx="3546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3600" dirty="0">
                <a:solidFill>
                  <a:srgbClr val="C00000"/>
                </a:solidFill>
                <a:latin typeface="GenSekiGothic2 PJP H" panose="020B0A00000000000000" pitchFamily="34" charset="-128"/>
                <a:ea typeface="GenSekiGothic2 PJP H" panose="020B0A00000000000000" pitchFamily="34" charset="-128"/>
              </a:rPr>
              <a:t>首選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rPr>
              <a:t>企客飆速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rPr>
              <a:t>5G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enSekiGothic2 PJP H" panose="020B0A00000000000000" pitchFamily="34" charset="-128"/>
              <a:ea typeface="GenSekiGothic2 PJP H" panose="020B0A00000000000000" pitchFamily="34" charset="-128"/>
              <a:cs typeface="+mn-cs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6E7D11C-2B19-66DB-333B-F02A94EE471E}"/>
              </a:ext>
            </a:extLst>
          </p:cNvPr>
          <p:cNvSpPr txBox="1"/>
          <p:nvPr/>
        </p:nvSpPr>
        <p:spPr>
          <a:xfrm>
            <a:off x="3546164" y="165113"/>
            <a:ext cx="3788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DB4032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</a:defRPr>
            </a:lvl1pPr>
          </a:lstStyle>
          <a:p>
            <a:r>
              <a:rPr lang="zh-TW" altLang="en-US" sz="1800" dirty="0">
                <a:solidFill>
                  <a:schemeClr val="tx1"/>
                </a:solidFill>
              </a:rPr>
              <a:t>搭</a:t>
            </a:r>
            <a:r>
              <a:rPr lang="en-US" altLang="zh-TW" sz="1800" dirty="0">
                <a:solidFill>
                  <a:schemeClr val="tx1"/>
                </a:solidFill>
              </a:rPr>
              <a:t>iPhone</a:t>
            </a:r>
            <a:r>
              <a:rPr lang="zh-TW" altLang="en-US" sz="1800" dirty="0">
                <a:solidFill>
                  <a:schemeClr val="tx1"/>
                </a:solidFill>
              </a:rPr>
              <a:t>、安卓手機、平板都行</a:t>
            </a:r>
          </a:p>
        </p:txBody>
      </p:sp>
    </p:spTree>
    <p:extLst>
      <p:ext uri="{BB962C8B-B14F-4D97-AF65-F5344CB8AC3E}">
        <p14:creationId xmlns:p14="http://schemas.microsoft.com/office/powerpoint/2010/main" val="234900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8EAACA90-EA37-A589-430B-FA37622A8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76" y="-48984"/>
            <a:ext cx="6323333" cy="4904448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2</a:t>
            </a:fld>
            <a:endParaRPr lang="en-US" dirty="0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44078313-5B03-68EC-045D-8816B0011542}"/>
              </a:ext>
            </a:extLst>
          </p:cNvPr>
          <p:cNvGrpSpPr/>
          <p:nvPr/>
        </p:nvGrpSpPr>
        <p:grpSpPr>
          <a:xfrm>
            <a:off x="5875284" y="1647498"/>
            <a:ext cx="3415697" cy="1077218"/>
            <a:chOff x="1677223" y="1975640"/>
            <a:chExt cx="3650348" cy="1841073"/>
          </a:xfrm>
        </p:grpSpPr>
        <p:sp>
          <p:nvSpPr>
            <p:cNvPr id="11" name="文字方塊 6">
              <a:extLst>
                <a:ext uri="{FF2B5EF4-FFF2-40B4-BE49-F238E27FC236}">
                  <a16:creationId xmlns:a16="http://schemas.microsoft.com/office/drawing/2014/main" id="{93D03DCF-6935-71C1-AD6B-DCF7C59931C9}"/>
                </a:ext>
              </a:extLst>
            </p:cNvPr>
            <p:cNvSpPr txBox="1"/>
            <p:nvPr/>
          </p:nvSpPr>
          <p:spPr>
            <a:xfrm>
              <a:off x="2909776" y="2669690"/>
              <a:ext cx="684741" cy="70788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3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1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4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3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2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0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9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000" b="0" i="0" u="none" strike="noStrike" kern="1200" cap="none" spc="0" normalizeH="0" baseline="0" noProof="0" dirty="0">
                  <a:ln w="3175"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$</a:t>
              </a:r>
              <a:endParaRPr kumimoji="0" lang="en-US" altLang="zh-TW" sz="4400" b="0" i="0" u="none" strike="noStrike" kern="1200" cap="none" spc="0" normalizeH="0" baseline="0" noProof="0" dirty="0">
                <a:ln w="3175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endParaRPr>
            </a:p>
          </p:txBody>
        </p:sp>
        <p:sp>
          <p:nvSpPr>
            <p:cNvPr id="12" name="文字方塊 7">
              <a:extLst>
                <a:ext uri="{FF2B5EF4-FFF2-40B4-BE49-F238E27FC236}">
                  <a16:creationId xmlns:a16="http://schemas.microsoft.com/office/drawing/2014/main" id="{74A66BA5-C0EA-6F57-230F-B6C43A9B718F}"/>
                </a:ext>
              </a:extLst>
            </p:cNvPr>
            <p:cNvSpPr txBox="1"/>
            <p:nvPr/>
          </p:nvSpPr>
          <p:spPr>
            <a:xfrm>
              <a:off x="3252147" y="2432601"/>
              <a:ext cx="2075424" cy="101566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3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1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4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3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2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0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9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sz="6000" dirty="0">
                  <a:ln w="3175">
                    <a:noFill/>
                  </a:ln>
                  <a:solidFill>
                    <a:srgbClr val="C00000"/>
                  </a:solidFill>
                  <a:latin typeface="GenSekiGothic2 PJP H" panose="020B0A00000000000000" pitchFamily="34" charset="-128"/>
                  <a:ea typeface="GenSekiGothic2 PJP H" panose="020B0A00000000000000" pitchFamily="34" charset="-128"/>
                </a:rPr>
                <a:t>15</a:t>
              </a:r>
              <a:r>
                <a:rPr kumimoji="0" lang="en-US" altLang="zh-TW" sz="6000" b="0" i="0" u="none" strike="noStrike" kern="1200" cap="none" spc="0" normalizeH="0" baseline="0" noProof="0" dirty="0">
                  <a:ln w="3175"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00</a:t>
              </a:r>
              <a:endParaRPr kumimoji="0" lang="en-US" altLang="zh-TW" sz="4400" b="0" i="0" u="none" strike="noStrike" kern="1200" cap="none" spc="0" normalizeH="0" baseline="0" noProof="0" dirty="0">
                <a:ln w="3175"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endParaRPr>
            </a:p>
          </p:txBody>
        </p:sp>
        <p:sp>
          <p:nvSpPr>
            <p:cNvPr id="13" name="文字方塊 8">
              <a:extLst>
                <a:ext uri="{FF2B5EF4-FFF2-40B4-BE49-F238E27FC236}">
                  <a16:creationId xmlns:a16="http://schemas.microsoft.com/office/drawing/2014/main" id="{A73FD7C8-BD73-FEBD-E009-4A4B582D3550}"/>
                </a:ext>
              </a:extLst>
            </p:cNvPr>
            <p:cNvSpPr txBox="1"/>
            <p:nvPr/>
          </p:nvSpPr>
          <p:spPr>
            <a:xfrm>
              <a:off x="1677223" y="1975640"/>
              <a:ext cx="1825513" cy="184107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3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1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4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3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20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07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94" algn="l" defTabSz="45718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0" i="0" u="none" strike="noStrike" kern="120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最高</a:t>
              </a:r>
              <a:br>
                <a:rPr kumimoji="0" lang="en-US" altLang="zh-TW" sz="3200" b="0" i="0" u="none" strike="noStrike" kern="120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</a:br>
              <a:r>
                <a:rPr kumimoji="0" lang="zh-TW" altLang="en-US" sz="3200" b="0" i="0" u="none" strike="noStrike" kern="1200" cap="none" spc="0" normalizeH="0" baseline="0" noProof="0" dirty="0">
                  <a:ln w="3175"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再折</a:t>
              </a:r>
              <a:endParaRPr kumimoji="0" lang="en-US" altLang="zh-TW" sz="3600" b="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endParaRPr>
            </a:p>
          </p:txBody>
        </p:sp>
      </p:grpSp>
      <p:pic>
        <p:nvPicPr>
          <p:cNvPr id="9" name="圖片 8">
            <a:extLst>
              <a:ext uri="{FF2B5EF4-FFF2-40B4-BE49-F238E27FC236}">
                <a16:creationId xmlns:a16="http://schemas.microsoft.com/office/drawing/2014/main" id="{70D558DB-E4CD-96FB-339C-1708958E5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533" y="2461640"/>
            <a:ext cx="2231329" cy="2371550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12B6CDB3-60CE-06F3-D31D-6CB82C5610E4}"/>
              </a:ext>
            </a:extLst>
          </p:cNvPr>
          <p:cNvSpPr txBox="1"/>
          <p:nvPr/>
        </p:nvSpPr>
        <p:spPr>
          <a:xfrm>
            <a:off x="6910279" y="840443"/>
            <a:ext cx="1794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8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</a:defRPr>
            </a:lvl1pPr>
          </a:lstStyle>
          <a:p>
            <a:pPr marL="0" marR="0" lvl="0" indent="0" algn="ctr" defTabSz="4571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44AB9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rPr>
              <a:t>iPhone 17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4AB9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rPr>
              <a:t> 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44AB9"/>
              </a:solidFill>
              <a:effectLst/>
              <a:uLnTx/>
              <a:uFillTx/>
              <a:latin typeface="GenSekiGothic2 PJP H" panose="020B0A00000000000000" pitchFamily="34" charset="-128"/>
              <a:ea typeface="GenSekiGothic2 PJP H" panose="020B0A00000000000000" pitchFamily="34" charset="-128"/>
              <a:cs typeface="+mn-cs"/>
            </a:endParaRPr>
          </a:p>
          <a:p>
            <a:pPr marL="0" marR="0" lvl="0" indent="0" algn="ctr" defTabSz="4571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4AB9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rPr>
              <a:t>熱銷首選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44AB9"/>
              </a:solidFill>
              <a:effectLst/>
              <a:uLnTx/>
              <a:uFillTx/>
              <a:latin typeface="GenSekiGothic2 PJP H" panose="020B0A00000000000000" pitchFamily="34" charset="-128"/>
              <a:ea typeface="GenSekiGothic2 PJP H" panose="020B0A00000000000000" pitchFamily="34" charset="-128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F826595-1B11-21BD-CA3B-C804EAF38E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608" l="9812" r="89785">
                        <a14:foregroundMark x1="34409" y1="29873" x2="52016" y2="91266"/>
                        <a14:foregroundMark x1="57258" y1="28987" x2="56317" y2="87975"/>
                        <a14:foregroundMark x1="23253" y1="23038" x2="19355" y2="98608"/>
                        <a14:foregroundMark x1="30511" y1="41266" x2="28091" y2="94430"/>
                        <a14:foregroundMark x1="34946" y1="50886" x2="34946" y2="79367"/>
                        <a14:foregroundMark x1="38844" y1="57848" x2="39785" y2="98608"/>
                        <a14:foregroundMark x1="20296" y1="20759" x2="19355" y2="36709"/>
                        <a14:foregroundMark x1="31989" y1="65570" x2="46640" y2="94937"/>
                        <a14:foregroundMark x1="19624" y1="58101" x2="19624" y2="58101"/>
                        <a14:foregroundMark x1="19624" y1="58608" x2="19624" y2="58608"/>
                        <a14:foregroundMark x1="19489" y1="29114" x2="19489" y2="38861"/>
                        <a14:foregroundMark x1="19489" y1="38861" x2="20430" y2="53924"/>
                        <a14:foregroundMark x1="20699" y1="54557" x2="20296" y2="73418"/>
                        <a14:foregroundMark x1="45430" y1="16203" x2="49059" y2="16329"/>
                        <a14:foregroundMark x1="50806" y1="17468" x2="54435" y2="18354"/>
                        <a14:foregroundMark x1="58333" y1="19494" x2="58333" y2="19494"/>
                        <a14:foregroundMark x1="57930" y1="19494" x2="48522" y2="17722"/>
                        <a14:foregroundMark x1="48522" y1="16835" x2="74328" y2="236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0661" y="2648142"/>
            <a:ext cx="2050128" cy="2176884"/>
          </a:xfrm>
          <a:prstGeom prst="roundRect">
            <a:avLst>
              <a:gd name="adj" fmla="val 9859"/>
            </a:avLst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D72DC08B-8D3E-0CC9-7F64-1323A0BF69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193" y="1416501"/>
            <a:ext cx="282304" cy="27086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4782B789-D7B8-9425-8255-492E48A0F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193" y="1893945"/>
            <a:ext cx="282304" cy="27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27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3</a:t>
            </a:fld>
            <a:endParaRPr 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99552157-DC92-5157-42CE-646A0E403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00763" y="-2027932"/>
            <a:ext cx="142605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566E5CA8-9497-31CB-8DC0-04FD341AD31A}"/>
              </a:ext>
            </a:extLst>
          </p:cNvPr>
          <p:cNvGrpSpPr/>
          <p:nvPr/>
        </p:nvGrpSpPr>
        <p:grpSpPr>
          <a:xfrm>
            <a:off x="0" y="-71594"/>
            <a:ext cx="4863389" cy="830997"/>
            <a:chOff x="44654" y="503872"/>
            <a:chExt cx="4863389" cy="830997"/>
          </a:xfrm>
        </p:grpSpPr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9C8859C9-306C-6F15-04C0-68CFD2E4E7F9}"/>
                </a:ext>
              </a:extLst>
            </p:cNvPr>
            <p:cNvSpPr txBox="1"/>
            <p:nvPr/>
          </p:nvSpPr>
          <p:spPr>
            <a:xfrm>
              <a:off x="2336659" y="597761"/>
              <a:ext cx="7732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7200" b="1" i="0" u="none" strike="noStrike" cap="none" spc="0" normalizeH="0" baseline="0">
                  <a:ln>
                    <a:solidFill>
                      <a:prstClr val="black"/>
                    </a:solidFill>
                  </a:ln>
                  <a:solidFill>
                    <a:srgbClr val="FFC5DD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</a:defRPr>
              </a:lvl1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最高</a:t>
              </a: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9C0B1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再折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59C0B1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A4668195-F8C9-6A8C-900A-F7A53166843F}"/>
                </a:ext>
              </a:extLst>
            </p:cNvPr>
            <p:cNvSpPr txBox="1"/>
            <p:nvPr/>
          </p:nvSpPr>
          <p:spPr>
            <a:xfrm>
              <a:off x="44654" y="608684"/>
              <a:ext cx="2492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7200" b="1" i="0" u="none" strike="noStrike" cap="none" spc="0" normalizeH="0" baseline="0">
                  <a:ln>
                    <a:solidFill>
                      <a:prstClr val="black"/>
                    </a:solidFill>
                  </a:ln>
                  <a:solidFill>
                    <a:srgbClr val="FFC5DD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</a:defRPr>
              </a:lvl1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9C0B1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買安卓新機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59C0B1"/>
                </a:solidFill>
                <a:effectLst/>
                <a:uLnTx/>
                <a:uFillTx/>
                <a:latin typeface="GenSekiGothic2 PJP H" panose="020B0A00000000000000" pitchFamily="34" charset="-128"/>
                <a:ea typeface="GenSekiGothic2 PJP H" panose="020B0A00000000000000" pitchFamily="34" charset="-128"/>
                <a:cs typeface="+mn-cs"/>
              </a:endParaRPr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A7ACF327-62D3-B224-B901-B2CE5F75AD24}"/>
                </a:ext>
              </a:extLst>
            </p:cNvPr>
            <p:cNvSpPr txBox="1"/>
            <p:nvPr/>
          </p:nvSpPr>
          <p:spPr>
            <a:xfrm>
              <a:off x="3222965" y="503872"/>
              <a:ext cx="16850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solidFill>
                      <a:prstClr val="black"/>
                    </a:solidFill>
                  </a:ln>
                  <a:solidFill>
                    <a:srgbClr val="FFC5DD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</a:defRPr>
              </a:lvl1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59C0B1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1500</a:t>
              </a: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A5CE5E7A-C554-60DA-3753-E31B8CEBA87C}"/>
                </a:ext>
              </a:extLst>
            </p:cNvPr>
            <p:cNvSpPr txBox="1"/>
            <p:nvPr/>
          </p:nvSpPr>
          <p:spPr>
            <a:xfrm>
              <a:off x="2925523" y="601209"/>
              <a:ext cx="4651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solidFill>
                      <a:prstClr val="black"/>
                    </a:solidFill>
                  </a:ln>
                  <a:solidFill>
                    <a:srgbClr val="FFC5DD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</a:defRPr>
              </a:lvl1pPr>
            </a:lstStyle>
            <a:p>
              <a:pPr marL="0" marR="0" lvl="0" indent="0" algn="ctr" defTabSz="4571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9C0B1"/>
                  </a:solidFill>
                  <a:effectLst/>
                  <a:uLnTx/>
                  <a:uFillTx/>
                  <a:latin typeface="GenSekiGothic2 PJP H" panose="020B0A00000000000000" pitchFamily="34" charset="-128"/>
                  <a:ea typeface="GenSekiGothic2 PJP H" panose="020B0A00000000000000" pitchFamily="34" charset="-128"/>
                  <a:cs typeface="+mn-cs"/>
                </a:rPr>
                <a:t>$</a:t>
              </a: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2A37376C-C3C4-6D1A-D75E-92B4E291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336"/>
            <a:ext cx="7285351" cy="431634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DB71571-577F-3017-D516-CA643AAE5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709" y="745871"/>
            <a:ext cx="1575478" cy="71295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1E0A78DD-DC7F-5196-86F8-42D313C94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349" y="5328"/>
            <a:ext cx="1246312" cy="830875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27606215-1AEE-1405-9396-7DAF1D3EBA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092" y="2433068"/>
            <a:ext cx="1492712" cy="725908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6A861B56-C280-2445-1956-F45911A414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695072" y="1489482"/>
            <a:ext cx="1077665" cy="1077665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16BA9BAC-EF7A-C511-5443-1BB3DE799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7766" y="4166192"/>
            <a:ext cx="1418863" cy="692366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FE1CFDDF-34D3-ED1F-A918-3E185808A1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3893" y="3238082"/>
            <a:ext cx="1046611" cy="1046611"/>
          </a:xfrm>
          <a:prstGeom prst="rect">
            <a:avLst/>
          </a:prstGeom>
        </p:spPr>
      </p:pic>
      <p:pic>
        <p:nvPicPr>
          <p:cNvPr id="38" name="圖片 37" descr="一張含有 字型, 圖形, 螢幕擷取畫面, 符號 的圖片&#10;&#10;AI 產生的內容可能不正確。">
            <a:extLst>
              <a:ext uri="{FF2B5EF4-FFF2-40B4-BE49-F238E27FC236}">
                <a16:creationId xmlns:a16="http://schemas.microsoft.com/office/drawing/2014/main" id="{D1DB0EA9-9F17-A125-DB0A-64376D3F1F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9" b="22081"/>
          <a:stretch>
            <a:fillRect/>
          </a:stretch>
        </p:blipFill>
        <p:spPr>
          <a:xfrm>
            <a:off x="1860395" y="978056"/>
            <a:ext cx="265681" cy="1485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圖片 52" descr="一張含有 字型, 圖形, 螢幕擷取畫面, 符號 的圖片&#10;&#10;AI 產生的內容可能不正確。">
            <a:extLst>
              <a:ext uri="{FF2B5EF4-FFF2-40B4-BE49-F238E27FC236}">
                <a16:creationId xmlns:a16="http://schemas.microsoft.com/office/drawing/2014/main" id="{79DA9349-0954-BC73-A664-FB9516D833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9" b="22081"/>
          <a:stretch>
            <a:fillRect/>
          </a:stretch>
        </p:blipFill>
        <p:spPr>
          <a:xfrm>
            <a:off x="1861793" y="1138845"/>
            <a:ext cx="265681" cy="1485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5" name="圖片 54" descr="一張含有 字型, 圖形, 螢幕擷取畫面, 符號 的圖片&#10;&#10;AI 產生的內容可能不正確。">
            <a:extLst>
              <a:ext uri="{FF2B5EF4-FFF2-40B4-BE49-F238E27FC236}">
                <a16:creationId xmlns:a16="http://schemas.microsoft.com/office/drawing/2014/main" id="{47D9098F-109D-8D97-CF2F-462C1702B8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9" b="22081"/>
          <a:stretch>
            <a:fillRect/>
          </a:stretch>
        </p:blipFill>
        <p:spPr>
          <a:xfrm>
            <a:off x="2207140" y="1299634"/>
            <a:ext cx="265681" cy="1485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7" name="圖片 56" descr="一張含有 字型, 圖形, 螢幕擷取畫面, 符號 的圖片&#10;&#10;AI 產生的內容可能不正確。">
            <a:extLst>
              <a:ext uri="{FF2B5EF4-FFF2-40B4-BE49-F238E27FC236}">
                <a16:creationId xmlns:a16="http://schemas.microsoft.com/office/drawing/2014/main" id="{2453BB5F-89BC-4417-CECE-C5C1653B53B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9" b="22081"/>
          <a:stretch>
            <a:fillRect/>
          </a:stretch>
        </p:blipFill>
        <p:spPr>
          <a:xfrm>
            <a:off x="1621308" y="1938596"/>
            <a:ext cx="265681" cy="14851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6024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4</a:t>
            </a:fld>
            <a:endParaRPr lang="en-US" dirty="0"/>
          </a:p>
        </p:txBody>
      </p:sp>
      <p:sp>
        <p:nvSpPr>
          <p:cNvPr id="10" name="文字版面配置區 7">
            <a:extLst>
              <a:ext uri="{FF2B5EF4-FFF2-40B4-BE49-F238E27FC236}">
                <a16:creationId xmlns:a16="http://schemas.microsoft.com/office/drawing/2014/main" id="{C6C18884-3529-036C-6677-C988CE1A32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803" y="135147"/>
            <a:ext cx="7894637" cy="538163"/>
          </a:xfrm>
        </p:spPr>
        <p:txBody>
          <a:bodyPr/>
          <a:lstStyle/>
          <a:p>
            <a:r>
              <a:rPr lang="zh-TW" altLang="en-US" sz="2800" dirty="0"/>
              <a:t>企業客戶</a:t>
            </a:r>
            <a:r>
              <a:rPr lang="en-US" altLang="zh-TW" sz="3600" dirty="0">
                <a:solidFill>
                  <a:srgbClr val="C00000"/>
                </a:solidFill>
              </a:rPr>
              <a:t>4.5G</a:t>
            </a:r>
            <a:r>
              <a:rPr lang="zh-TW" altLang="en-US" sz="2800" dirty="0"/>
              <a:t>超極速</a:t>
            </a:r>
            <a:r>
              <a:rPr lang="zh-TW" alt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單門號</a:t>
            </a:r>
            <a:r>
              <a:rPr lang="zh-TW" altLang="en-US" sz="2800" dirty="0"/>
              <a:t>方案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BE667211-A79B-5AC2-1B71-0B82D2623C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6" t="27768" r="16215" b="64869"/>
          <a:stretch/>
        </p:blipFill>
        <p:spPr>
          <a:xfrm>
            <a:off x="6183037" y="1173493"/>
            <a:ext cx="2914113" cy="430354"/>
          </a:xfrm>
          <a:prstGeom prst="rect">
            <a:avLst/>
          </a:prstGeom>
        </p:spPr>
      </p:pic>
      <p:sp>
        <p:nvSpPr>
          <p:cNvPr id="17" name="圓角矩形 5">
            <a:extLst>
              <a:ext uri="{FF2B5EF4-FFF2-40B4-BE49-F238E27FC236}">
                <a16:creationId xmlns:a16="http://schemas.microsoft.com/office/drawing/2014/main" id="{EB564BAE-FA4C-6CB5-9DE9-45BC523D93BD}"/>
              </a:ext>
            </a:extLst>
          </p:cNvPr>
          <p:cNvSpPr/>
          <p:nvPr/>
        </p:nvSpPr>
        <p:spPr>
          <a:xfrm>
            <a:off x="6205794" y="2588038"/>
            <a:ext cx="2938206" cy="193535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1BC2B3FE-0A7D-4C77-080F-BD086A895D37}"/>
              </a:ext>
            </a:extLst>
          </p:cNvPr>
          <p:cNvSpPr txBox="1"/>
          <p:nvPr/>
        </p:nvSpPr>
        <p:spPr>
          <a:xfrm>
            <a:off x="6229887" y="2839670"/>
            <a:ext cx="3071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電信專員：</a:t>
            </a:r>
            <a:endParaRPr lang="en-US" altLang="zh-TW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連絡電話：</a:t>
            </a:r>
            <a:endParaRPr lang="en-US" altLang="zh-TW" sz="16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0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E-mail</a:t>
            </a:r>
            <a:r>
              <a:rPr lang="zh-TW" altLang="en-US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/>
            <a:r>
              <a:rPr lang="en-US" altLang="zh-TW" sz="1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166A94E1-5A50-2C83-4526-0021A73DE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5430" y1="35547" x2="15430" y2="35547"/>
                        <a14:foregroundMark x1="69141" y1="81836" x2="69141" y2="81836"/>
                        <a14:foregroundMark x1="61133" y1="40820" x2="61133" y2="40820"/>
                        <a14:foregroundMark x1="71094" y1="32227" x2="71094" y2="32227"/>
                        <a14:foregroundMark x1="78516" y1="24805" x2="78516" y2="24805"/>
                        <a14:foregroundMark x1="88672" y1="16016" x2="88672" y2="16016"/>
                        <a14:backgroundMark x1="47070" y1="54297" x2="47070" y2="54297"/>
                        <a14:backgroundMark x1="20117" y1="84375" x2="20117" y2="84375"/>
                        <a14:backgroundMark x1="30859" y1="16797" x2="30859" y2="16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29" y="3314772"/>
            <a:ext cx="283778" cy="283778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97A3C922-D726-108D-5DD2-4F6D0FAEF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786" y="3661097"/>
            <a:ext cx="366235" cy="366235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35BFBCC2-6EE8-CAB2-A311-697DD8548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229" y="2823727"/>
            <a:ext cx="375166" cy="375166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A0E9FEF7-D565-2419-1CB7-62587A32723A}"/>
              </a:ext>
            </a:extLst>
          </p:cNvPr>
          <p:cNvSpPr txBox="1"/>
          <p:nvPr/>
        </p:nvSpPr>
        <p:spPr>
          <a:xfrm>
            <a:off x="6205794" y="1744676"/>
            <a:ext cx="2938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zh-TW" altLang="en-US" sz="1400" b="1" dirty="0">
                <a:latin typeface="Century Gothic" panose="020B0502020202020204" pitchFamily="34" charset="0"/>
                <a:ea typeface="GenSekiGothic2 PJP M" panose="020B0600000000000000" pitchFamily="34" charset="-128"/>
              </a:rPr>
              <a:t>網路門市：</a:t>
            </a:r>
            <a:r>
              <a:rPr lang="en-US" altLang="zh-TW" sz="1400" b="1" u="sng" dirty="0">
                <a:solidFill>
                  <a:srgbClr val="0000FF"/>
                </a:solidFill>
                <a:latin typeface="Century Gothic" panose="020B0502020202020204" pitchFamily="34" charset="0"/>
                <a:ea typeface="GenSekiGothic2 PJP M" panose="020B0600000000000000" pitchFamily="34" charset="-128"/>
                <a:hlinkClick r:id="rId7"/>
              </a:rPr>
              <a:t>https://fetnet.tw/GpD9E60KNL</a:t>
            </a:r>
            <a:endParaRPr lang="en-US" altLang="zh-TW" sz="1400" b="1" u="sng" dirty="0">
              <a:solidFill>
                <a:srgbClr val="0000FF"/>
              </a:solidFill>
              <a:latin typeface="Century Gothic" panose="020B0502020202020204" pitchFamily="34" charset="0"/>
              <a:ea typeface="GenSekiGothic2 PJP M" panose="020B0600000000000000" pitchFamily="34" charset="-128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81101D7-82E2-E819-5021-12E83942FA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54" y="968603"/>
            <a:ext cx="6124083" cy="359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405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967929BC-5D16-DC97-EE67-2067DAE8A8A4}"/>
              </a:ext>
            </a:extLst>
          </p:cNvPr>
          <p:cNvSpPr/>
          <p:nvPr/>
        </p:nvSpPr>
        <p:spPr>
          <a:xfrm>
            <a:off x="3897455" y="1437294"/>
            <a:ext cx="822276" cy="263372"/>
          </a:xfrm>
          <a:prstGeom prst="roundRect">
            <a:avLst/>
          </a:prstGeom>
          <a:solidFill>
            <a:schemeClr val="bg1">
              <a:alpha val="8313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0E52A0DA-851C-74F4-3634-DAB458744B60}"/>
              </a:ext>
            </a:extLst>
          </p:cNvPr>
          <p:cNvGrpSpPr/>
          <p:nvPr/>
        </p:nvGrpSpPr>
        <p:grpSpPr>
          <a:xfrm>
            <a:off x="-254518" y="-184524"/>
            <a:ext cx="2789199" cy="1381531"/>
            <a:chOff x="1568581" y="-203464"/>
            <a:chExt cx="4901605" cy="3267736"/>
          </a:xfrm>
        </p:grpSpPr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26CE1E71-8988-25B8-6D3A-99782D249980}"/>
                </a:ext>
              </a:extLst>
            </p:cNvPr>
            <p:cNvGrpSpPr/>
            <p:nvPr/>
          </p:nvGrpSpPr>
          <p:grpSpPr>
            <a:xfrm>
              <a:off x="1568581" y="-203464"/>
              <a:ext cx="4901605" cy="3267736"/>
              <a:chOff x="1496290" y="-113759"/>
              <a:chExt cx="4689041" cy="3126027"/>
            </a:xfrm>
          </p:grpSpPr>
          <p:pic>
            <p:nvPicPr>
              <p:cNvPr id="39" name="圖片 38">
                <a:extLst>
                  <a:ext uri="{FF2B5EF4-FFF2-40B4-BE49-F238E27FC236}">
                    <a16:creationId xmlns:a16="http://schemas.microsoft.com/office/drawing/2014/main" id="{DD3FF8D7-10FD-3E0B-1970-793D59550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6290" y="-113759"/>
                <a:ext cx="4689041" cy="3126027"/>
              </a:xfrm>
              <a:prstGeom prst="rect">
                <a:avLst/>
              </a:prstGeom>
            </p:spPr>
          </p:pic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DA9C2E7B-16F4-D8C7-628E-9A336FD27BBD}"/>
                  </a:ext>
                </a:extLst>
              </p:cNvPr>
              <p:cNvSpPr/>
              <p:nvPr/>
            </p:nvSpPr>
            <p:spPr>
              <a:xfrm>
                <a:off x="2291970" y="1480619"/>
                <a:ext cx="2976371" cy="305632"/>
              </a:xfrm>
              <a:prstGeom prst="rect">
                <a:avLst/>
              </a:prstGeom>
              <a:solidFill>
                <a:srgbClr val="DEF4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989BED99-099F-89A9-AE3D-14928D90E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5725" y="1419122"/>
              <a:ext cx="3863628" cy="526858"/>
            </a:xfrm>
            <a:prstGeom prst="rect">
              <a:avLst/>
            </a:prstGeom>
          </p:spPr>
        </p:pic>
      </p:grpSp>
      <p:pic>
        <p:nvPicPr>
          <p:cNvPr id="70" name="圖片 69">
            <a:extLst>
              <a:ext uri="{FF2B5EF4-FFF2-40B4-BE49-F238E27FC236}">
                <a16:creationId xmlns:a16="http://schemas.microsoft.com/office/drawing/2014/main" id="{93A0F0EC-F333-1201-E4A8-72BA4A712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5163" y="7065327"/>
            <a:ext cx="893846" cy="893846"/>
          </a:xfrm>
          <a:prstGeom prst="rect">
            <a:avLst/>
          </a:prstGeom>
        </p:spPr>
      </p:pic>
      <p:pic>
        <p:nvPicPr>
          <p:cNvPr id="72" name="圖片 71">
            <a:extLst>
              <a:ext uri="{FF2B5EF4-FFF2-40B4-BE49-F238E27FC236}">
                <a16:creationId xmlns:a16="http://schemas.microsoft.com/office/drawing/2014/main" id="{3B37F296-086B-63CA-612F-E9E621F624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593" y="6995150"/>
            <a:ext cx="515179" cy="530421"/>
          </a:xfrm>
          <a:prstGeom prst="rect">
            <a:avLst/>
          </a:prstGeom>
        </p:spPr>
      </p:pic>
      <p:pic>
        <p:nvPicPr>
          <p:cNvPr id="74" name="圖片 73">
            <a:extLst>
              <a:ext uri="{FF2B5EF4-FFF2-40B4-BE49-F238E27FC236}">
                <a16:creationId xmlns:a16="http://schemas.microsoft.com/office/drawing/2014/main" id="{D15BE307-5370-47FF-14D4-C4B977E680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481" y="7238292"/>
            <a:ext cx="506153" cy="464665"/>
          </a:xfrm>
          <a:prstGeom prst="rect">
            <a:avLst/>
          </a:prstGeom>
        </p:spPr>
      </p:pic>
      <p:pic>
        <p:nvPicPr>
          <p:cNvPr id="76" name="圖片 75">
            <a:extLst>
              <a:ext uri="{FF2B5EF4-FFF2-40B4-BE49-F238E27FC236}">
                <a16:creationId xmlns:a16="http://schemas.microsoft.com/office/drawing/2014/main" id="{60C69294-2E0C-1B21-1EA3-73542250E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6789" y="7500739"/>
            <a:ext cx="987638" cy="634039"/>
          </a:xfrm>
          <a:prstGeom prst="rect">
            <a:avLst/>
          </a:prstGeom>
        </p:spPr>
      </p:pic>
      <p:pic>
        <p:nvPicPr>
          <p:cNvPr id="78" name="圖片 77">
            <a:extLst>
              <a:ext uri="{FF2B5EF4-FFF2-40B4-BE49-F238E27FC236}">
                <a16:creationId xmlns:a16="http://schemas.microsoft.com/office/drawing/2014/main" id="{C143C998-2144-F21B-354B-CF21FA8739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110" y="6995150"/>
            <a:ext cx="2182557" cy="118882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A9500B8-3192-325E-23B0-7AA066C0D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04966" y="389938"/>
            <a:ext cx="6839033" cy="446816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F715A10-5206-1D37-5F0F-B43E575319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74051" y="2063211"/>
            <a:ext cx="2543727" cy="53809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20A7BA4-9EA4-B4C0-D7D3-6C1C63F058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807" y="1437294"/>
            <a:ext cx="717767" cy="7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3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6</a:t>
            </a:fld>
            <a:endParaRPr lang="en-US" dirty="0"/>
          </a:p>
        </p:txBody>
      </p:sp>
      <p:sp>
        <p:nvSpPr>
          <p:cNvPr id="5" name="文字版面配置區 7">
            <a:extLst>
              <a:ext uri="{FF2B5EF4-FFF2-40B4-BE49-F238E27FC236}">
                <a16:creationId xmlns:a16="http://schemas.microsoft.com/office/drawing/2014/main" id="{EEDE1F13-82B8-CA58-5A06-56D9CB6E99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713" y="292100"/>
            <a:ext cx="5110162" cy="538163"/>
          </a:xfrm>
        </p:spPr>
        <p:txBody>
          <a:bodyPr/>
          <a:lstStyle/>
          <a:p>
            <a:pPr algn="ctr"/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企客方案 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– 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新增 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E 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化勞保證明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DA746C1C-7B13-AA1B-818F-BEC7F7A0384B}"/>
              </a:ext>
            </a:extLst>
          </p:cNvPr>
          <p:cNvGrpSpPr/>
          <p:nvPr/>
        </p:nvGrpSpPr>
        <p:grpSpPr>
          <a:xfrm>
            <a:off x="93506" y="2034715"/>
            <a:ext cx="9040341" cy="2741996"/>
            <a:chOff x="45720" y="1904449"/>
            <a:chExt cx="9040341" cy="2741996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97CBCB5D-36E9-C456-9CA3-BF7270A2E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66448" y="2286000"/>
              <a:ext cx="2519613" cy="1418107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2850209-503A-00FD-6E8D-629B7CC2E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8058" y="2286000"/>
              <a:ext cx="2123151" cy="2360445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8085671-C506-02DB-33D2-A384A2FF4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9867" y="2286000"/>
              <a:ext cx="1886060" cy="2360445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15A096E8-EB77-2E94-FB94-088990721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5880" y="2271783"/>
              <a:ext cx="1689316" cy="1138238"/>
            </a:xfrm>
            <a:prstGeom prst="rect">
              <a:avLst/>
            </a:prstGeom>
          </p:spPr>
        </p:pic>
        <p:sp>
          <p:nvSpPr>
            <p:cNvPr id="11" name="橢圓 10">
              <a:extLst>
                <a:ext uri="{FF2B5EF4-FFF2-40B4-BE49-F238E27FC236}">
                  <a16:creationId xmlns:a16="http://schemas.microsoft.com/office/drawing/2014/main" id="{4150B334-6529-72CC-082F-42AFA9B8836D}"/>
                </a:ext>
              </a:extLst>
            </p:cNvPr>
            <p:cNvSpPr/>
            <p:nvPr/>
          </p:nvSpPr>
          <p:spPr>
            <a:xfrm>
              <a:off x="45720" y="2093495"/>
              <a:ext cx="519764" cy="39704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en-US" altLang="zh-TW" b="1" dirty="0">
                  <a:solidFill>
                    <a:srgbClr val="FF0000"/>
                  </a:solidFill>
                  <a:latin typeface="Calibri"/>
                  <a:ea typeface="新細明體" panose="02020500000000000000" pitchFamily="18" charset="-120"/>
                </a:rPr>
                <a:t>1</a:t>
              </a:r>
              <a:endParaRPr lang="zh-TW" altLang="en-US" b="1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2" name="橢圓 11">
              <a:extLst>
                <a:ext uri="{FF2B5EF4-FFF2-40B4-BE49-F238E27FC236}">
                  <a16:creationId xmlns:a16="http://schemas.microsoft.com/office/drawing/2014/main" id="{77CCDC56-240A-DFDD-54B1-1F76CD624943}"/>
                </a:ext>
              </a:extLst>
            </p:cNvPr>
            <p:cNvSpPr/>
            <p:nvPr/>
          </p:nvSpPr>
          <p:spPr>
            <a:xfrm>
              <a:off x="2406924" y="2093495"/>
              <a:ext cx="519764" cy="39704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en-US" altLang="zh-TW" b="1" dirty="0">
                  <a:solidFill>
                    <a:srgbClr val="FF0000"/>
                  </a:solidFill>
                  <a:latin typeface="Calibri"/>
                  <a:ea typeface="新細明體" panose="02020500000000000000" pitchFamily="18" charset="-120"/>
                </a:rPr>
                <a:t>2</a:t>
              </a:r>
              <a:endParaRPr lang="zh-TW" altLang="en-US" b="1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3" name="橢圓 12">
              <a:extLst>
                <a:ext uri="{FF2B5EF4-FFF2-40B4-BE49-F238E27FC236}">
                  <a16:creationId xmlns:a16="http://schemas.microsoft.com/office/drawing/2014/main" id="{52AD1A7A-E866-6381-4996-6335816F2A43}"/>
                </a:ext>
              </a:extLst>
            </p:cNvPr>
            <p:cNvSpPr/>
            <p:nvPr/>
          </p:nvSpPr>
          <p:spPr>
            <a:xfrm>
              <a:off x="4351014" y="2087479"/>
              <a:ext cx="519764" cy="39704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en-US" altLang="zh-TW" b="1" dirty="0">
                  <a:solidFill>
                    <a:srgbClr val="FF0000"/>
                  </a:solidFill>
                  <a:latin typeface="Calibri"/>
                  <a:ea typeface="新細明體" panose="02020500000000000000" pitchFamily="18" charset="-120"/>
                </a:rPr>
                <a:t>3</a:t>
              </a:r>
              <a:endParaRPr lang="zh-TW" altLang="en-US" b="1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id="{6180F3D8-79AD-E18D-6416-BB66E8CB42C4}"/>
                </a:ext>
              </a:extLst>
            </p:cNvPr>
            <p:cNvSpPr/>
            <p:nvPr/>
          </p:nvSpPr>
          <p:spPr>
            <a:xfrm>
              <a:off x="6424800" y="2087479"/>
              <a:ext cx="519764" cy="39704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en-US" altLang="zh-TW" b="1" dirty="0">
                  <a:solidFill>
                    <a:srgbClr val="FF0000"/>
                  </a:solidFill>
                  <a:latin typeface="Calibri"/>
                  <a:ea typeface="新細明體" panose="02020500000000000000" pitchFamily="18" charset="-120"/>
                </a:rPr>
                <a:t>4</a:t>
              </a:r>
              <a:endParaRPr lang="zh-TW" altLang="en-US" b="1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15" name="圓角矩形 12">
              <a:extLst>
                <a:ext uri="{FF2B5EF4-FFF2-40B4-BE49-F238E27FC236}">
                  <a16:creationId xmlns:a16="http://schemas.microsoft.com/office/drawing/2014/main" id="{F4BEABB0-8748-334C-59E9-DFFEFF12A423}"/>
                </a:ext>
              </a:extLst>
            </p:cNvPr>
            <p:cNvSpPr/>
            <p:nvPr/>
          </p:nvSpPr>
          <p:spPr>
            <a:xfrm>
              <a:off x="700093" y="1914114"/>
              <a:ext cx="1155107" cy="346730"/>
            </a:xfrm>
            <a:prstGeom prst="roundRect">
              <a:avLst/>
            </a:prstGeom>
            <a:solidFill>
              <a:srgbClr val="FFFFCC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登入 </a:t>
              </a:r>
              <a:r>
                <a:rPr lang="en-US" altLang="zh-TW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個人</a:t>
              </a:r>
              <a:r>
                <a:rPr lang="en-US" altLang="zh-TW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圓角矩形 38">
              <a:extLst>
                <a:ext uri="{FF2B5EF4-FFF2-40B4-BE49-F238E27FC236}">
                  <a16:creationId xmlns:a16="http://schemas.microsoft.com/office/drawing/2014/main" id="{563466D6-90E4-0C24-A55F-E109DFD162FF}"/>
                </a:ext>
              </a:extLst>
            </p:cNvPr>
            <p:cNvSpPr/>
            <p:nvPr/>
          </p:nvSpPr>
          <p:spPr>
            <a:xfrm>
              <a:off x="2939545" y="1908645"/>
              <a:ext cx="1302793" cy="346730"/>
            </a:xfrm>
            <a:prstGeom prst="roundRect">
              <a:avLst/>
            </a:prstGeom>
            <a:solidFill>
              <a:srgbClr val="FFFFCC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虛擬健保憑證</a:t>
              </a:r>
            </a:p>
          </p:txBody>
        </p:sp>
        <p:sp>
          <p:nvSpPr>
            <p:cNvPr id="17" name="圓角矩形 39">
              <a:extLst>
                <a:ext uri="{FF2B5EF4-FFF2-40B4-BE49-F238E27FC236}">
                  <a16:creationId xmlns:a16="http://schemas.microsoft.com/office/drawing/2014/main" id="{C824E5AE-C88F-B4CB-0D3A-456E5CF9E080}"/>
                </a:ext>
              </a:extLst>
            </p:cNvPr>
            <p:cNvSpPr/>
            <p:nvPr/>
          </p:nvSpPr>
          <p:spPr>
            <a:xfrm>
              <a:off x="4895859" y="1907367"/>
              <a:ext cx="1302793" cy="346730"/>
            </a:xfrm>
            <a:prstGeom prst="roundRect">
              <a:avLst/>
            </a:prstGeom>
            <a:solidFill>
              <a:srgbClr val="FFFFCC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行動電話登入</a:t>
              </a:r>
            </a:p>
          </p:txBody>
        </p:sp>
        <p:sp>
          <p:nvSpPr>
            <p:cNvPr id="18" name="圓角矩形 42">
              <a:extLst>
                <a:ext uri="{FF2B5EF4-FFF2-40B4-BE49-F238E27FC236}">
                  <a16:creationId xmlns:a16="http://schemas.microsoft.com/office/drawing/2014/main" id="{450FBF5B-A1AC-A21C-A85B-D46E49A4887D}"/>
                </a:ext>
              </a:extLst>
            </p:cNvPr>
            <p:cNvSpPr/>
            <p:nvPr/>
          </p:nvSpPr>
          <p:spPr>
            <a:xfrm>
              <a:off x="6983048" y="1904449"/>
              <a:ext cx="2092860" cy="346730"/>
            </a:xfrm>
            <a:prstGeom prst="roundRect">
              <a:avLst/>
            </a:prstGeom>
            <a:solidFill>
              <a:srgbClr val="FFFFCC"/>
            </a:solidFill>
            <a:ln w="1905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虛擬健保卡 </a:t>
              </a:r>
              <a:r>
                <a:rPr lang="en-US" altLang="zh-TW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投保記錄</a:t>
              </a:r>
              <a:r>
                <a:rPr lang="en-US" altLang="zh-TW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</a:p>
            <a:p>
              <a:pPr algn="ctr" defTabSz="457178"/>
              <a:r>
                <a:rPr lang="zh-TW" altLang="en-US" sz="1400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列印畫面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8C295B7-690D-61B6-E9D6-A854E89D08EE}"/>
                </a:ext>
              </a:extLst>
            </p:cNvPr>
            <p:cNvSpPr/>
            <p:nvPr/>
          </p:nvSpPr>
          <p:spPr>
            <a:xfrm>
              <a:off x="6566448" y="3410021"/>
              <a:ext cx="1049541" cy="2940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endParaRPr lang="zh-TW" altLang="en-US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42FF84C-D46A-4505-A018-1DEC6DCC6389}"/>
                </a:ext>
              </a:extLst>
            </p:cNvPr>
            <p:cNvSpPr/>
            <p:nvPr/>
          </p:nvSpPr>
          <p:spPr>
            <a:xfrm>
              <a:off x="3301473" y="2848010"/>
              <a:ext cx="1049541" cy="29408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endParaRPr lang="zh-TW" altLang="en-US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7E3FA2F-AEC3-EFF3-BC79-9118EA37C75B}"/>
                </a:ext>
              </a:extLst>
            </p:cNvPr>
            <p:cNvSpPr/>
            <p:nvPr/>
          </p:nvSpPr>
          <p:spPr>
            <a:xfrm>
              <a:off x="300793" y="2667406"/>
              <a:ext cx="1049541" cy="71147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178"/>
              <a:endParaRPr lang="zh-TW" altLang="en-US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18761C7A-9082-47E6-FA1B-DB268EECFB27}"/>
              </a:ext>
            </a:extLst>
          </p:cNvPr>
          <p:cNvSpPr/>
          <p:nvPr/>
        </p:nvSpPr>
        <p:spPr>
          <a:xfrm>
            <a:off x="93506" y="771236"/>
            <a:ext cx="715307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298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TW" altLang="en-US" sz="1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最適合</a:t>
            </a:r>
            <a:r>
              <a:rPr lang="en-US" altLang="zh-TW" sz="1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Retail/ eStore </a:t>
            </a:r>
            <a:r>
              <a:rPr lang="zh-TW" altLang="en-US" sz="1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申辦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尤其以中小企業客戶無識別證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名片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在職證明公司</a:t>
            </a:r>
            <a:endParaRPr lang="en-US" altLang="zh-TW" sz="1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71486" lvl="1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客戶自行於手機操作申請，</a:t>
            </a:r>
            <a:r>
              <a:rPr lang="zh-TW" altLang="en-US" sz="1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即時申辦立即使用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。避免出門在外沒帶公司識別證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名片</a:t>
            </a:r>
            <a:endParaRPr lang="en-US" altLang="zh-TW" sz="1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14298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zh-TW" alt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化勞保證明</a:t>
            </a: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r>
              <a:rPr lang="zh-TW" altLang="en-US" sz="1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直接作為企客方案第三證文件</a:t>
            </a:r>
            <a:endParaRPr lang="en-US" altLang="zh-TW" sz="1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71486" lvl="1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en-US" altLang="zh-TW" sz="12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化勞保證明</a:t>
            </a:r>
            <a:r>
              <a:rPr lang="en-US" altLang="zh-TW" sz="12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可檢核申辦客戶姓名 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 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投保公司</a:t>
            </a:r>
            <a:r>
              <a:rPr lang="en-US" altLang="zh-TW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 </a:t>
            </a:r>
            <a:r>
              <a:rPr lang="zh-TW" altLang="en-US" sz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有憑、有據、有保障</a:t>
            </a:r>
            <a:endParaRPr lang="en-US" altLang="zh-TW" sz="12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D0067A39-8405-3FA6-BD46-2A7662BBC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167" y="757401"/>
            <a:ext cx="1125241" cy="1113334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24" name="文字方塊 16">
            <a:extLst>
              <a:ext uri="{FF2B5EF4-FFF2-40B4-BE49-F238E27FC236}">
                <a16:creationId xmlns:a16="http://schemas.microsoft.com/office/drawing/2014/main" id="{921C8F70-6019-AC91-A989-628A75E3979C}"/>
              </a:ext>
            </a:extLst>
          </p:cNvPr>
          <p:cNvSpPr txBox="1"/>
          <p:nvPr/>
        </p:nvSpPr>
        <p:spPr>
          <a:xfrm>
            <a:off x="5712300" y="1336098"/>
            <a:ext cx="204033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78">
              <a:lnSpc>
                <a:spcPct val="150000"/>
              </a:lnSpc>
              <a:defRPr/>
            </a:pPr>
            <a:r>
              <a:rPr lang="zh-TW" altLang="en-US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勞保局 </a:t>
            </a:r>
            <a:r>
              <a:rPr lang="en-US" altLang="zh-TW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 </a:t>
            </a:r>
            <a:r>
              <a:rPr lang="zh-TW" altLang="en-US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化服務系統</a:t>
            </a:r>
            <a:endParaRPr lang="en-US" altLang="zh-TW" sz="1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457178">
              <a:lnSpc>
                <a:spcPct val="150000"/>
              </a:lnSpc>
              <a:defRPr/>
            </a:pPr>
            <a:r>
              <a:rPr lang="en-US" altLang="zh-TW" sz="1200" dirty="0">
                <a:solidFill>
                  <a:srgbClr val="FF0000"/>
                </a:solidFill>
                <a:latin typeface="Calibri"/>
                <a:ea typeface="微軟正黑體" panose="020B0604030504040204" pitchFamily="34" charset="-120"/>
                <a:hlinkClick r:id="rId7"/>
              </a:rPr>
              <a:t>https://mes.bli.gov.tw/me/</a:t>
            </a:r>
            <a:endParaRPr lang="en-US" altLang="zh-TW" sz="1200" dirty="0">
              <a:solidFill>
                <a:srgbClr val="FF0000"/>
              </a:solidFill>
              <a:latin typeface="Calibri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427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7</a:t>
            </a:fld>
            <a:endParaRPr lang="en-US" dirty="0"/>
          </a:p>
        </p:txBody>
      </p:sp>
      <p:sp>
        <p:nvSpPr>
          <p:cNvPr id="5" name="文字版面配置區 7">
            <a:extLst>
              <a:ext uri="{FF2B5EF4-FFF2-40B4-BE49-F238E27FC236}">
                <a16:creationId xmlns:a16="http://schemas.microsoft.com/office/drawing/2014/main" id="{529441AF-B389-4153-AECD-39453A27FB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713" y="292100"/>
            <a:ext cx="5110162" cy="538163"/>
          </a:xfrm>
        </p:spPr>
        <p:txBody>
          <a:bodyPr/>
          <a:lstStyle/>
          <a:p>
            <a:pPr algn="ctr"/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企客方案 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– 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新增 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E </a:t>
            </a:r>
            <a:r>
              <a:rPr lang="zh-TW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化勞保證明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EAA725-2EBE-049C-1FFD-D785176CD20D}"/>
              </a:ext>
            </a:extLst>
          </p:cNvPr>
          <p:cNvSpPr/>
          <p:nvPr/>
        </p:nvSpPr>
        <p:spPr>
          <a:xfrm>
            <a:off x="358184" y="830263"/>
            <a:ext cx="6222921" cy="82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298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zh-TW" alt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列印</a:t>
            </a: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【</a:t>
            </a: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r>
              <a:rPr lang="zh-TW" alt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化勞保證明</a:t>
            </a:r>
            <a:r>
              <a:rPr lang="en-US" altLang="zh-TW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】</a:t>
            </a:r>
            <a:r>
              <a:rPr lang="zh-TW" altLang="en-US" sz="1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直接作為企客方案第三證文件</a:t>
            </a:r>
            <a:endParaRPr lang="en-US" altLang="zh-TW" sz="1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71486" lvl="1" indent="-214298" defTabSz="457178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n"/>
            </a:pPr>
            <a:r>
              <a:rPr lang="en-US" altLang="zh-TW" sz="1400" b="1" dirty="0">
                <a:solidFill>
                  <a:srgbClr val="0000FF"/>
                </a:solidFill>
                <a:latin typeface="Calibri"/>
                <a:ea typeface="微軟正黑體" panose="020B0604030504040204" pitchFamily="34" charset="-120"/>
              </a:rPr>
              <a:t>E</a:t>
            </a:r>
            <a:r>
              <a:rPr lang="zh-TW" altLang="en-US" sz="1400" b="1" dirty="0">
                <a:solidFill>
                  <a:srgbClr val="0000FF"/>
                </a:solidFill>
                <a:latin typeface="Calibri"/>
                <a:ea typeface="微軟正黑體" panose="020B0604030504040204" pitchFamily="34" charset="-120"/>
              </a:rPr>
              <a:t>化勞保證明</a:t>
            </a:r>
            <a:r>
              <a:rPr lang="zh-TW" altLang="en-US" sz="1400" dirty="0">
                <a:solidFill>
                  <a:prstClr val="black"/>
                </a:solidFill>
                <a:latin typeface="Calibri"/>
                <a:ea typeface="微軟正黑體" panose="020B0604030504040204" pitchFamily="34" charset="-120"/>
              </a:rPr>
              <a:t>，需為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90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天內</a:t>
            </a:r>
            <a:r>
              <a:rPr lang="zh-TW" altLang="en-US" sz="1400" dirty="0">
                <a:solidFill>
                  <a:prstClr val="black"/>
                </a:solidFill>
                <a:latin typeface="Calibri"/>
                <a:ea typeface="微軟正黑體" panose="020B0604030504040204" pitchFamily="34" charset="-120"/>
              </a:rPr>
              <a:t>的有效資料</a:t>
            </a:r>
            <a:endParaRPr lang="en-US" altLang="zh-TW" sz="1400" dirty="0">
              <a:solidFill>
                <a:prstClr val="black"/>
              </a:solidFill>
              <a:latin typeface="Calibri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1E46C8C-9129-748F-CA6F-4FF33D8A5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85" y="1799759"/>
            <a:ext cx="5391541" cy="3034506"/>
          </a:xfrm>
          <a:prstGeom prst="rect">
            <a:avLst/>
          </a:prstGeom>
        </p:spPr>
      </p:pic>
      <p:grpSp>
        <p:nvGrpSpPr>
          <p:cNvPr id="8" name="群組 7">
            <a:extLst>
              <a:ext uri="{FF2B5EF4-FFF2-40B4-BE49-F238E27FC236}">
                <a16:creationId xmlns:a16="http://schemas.microsoft.com/office/drawing/2014/main" id="{6D1E5031-5D55-9BB6-BC66-E5AB9BBD2A07}"/>
              </a:ext>
            </a:extLst>
          </p:cNvPr>
          <p:cNvGrpSpPr/>
          <p:nvPr/>
        </p:nvGrpSpPr>
        <p:grpSpPr>
          <a:xfrm>
            <a:off x="6091166" y="1509874"/>
            <a:ext cx="2189050" cy="2038036"/>
            <a:chOff x="6364782" y="1507853"/>
            <a:chExt cx="2189050" cy="2038036"/>
          </a:xfrm>
        </p:grpSpPr>
        <p:sp>
          <p:nvSpPr>
            <p:cNvPr id="9" name="文字方塊 16">
              <a:extLst>
                <a:ext uri="{FF2B5EF4-FFF2-40B4-BE49-F238E27FC236}">
                  <a16:creationId xmlns:a16="http://schemas.microsoft.com/office/drawing/2014/main" id="{4D8DC7A7-DFFA-C163-95F1-204FB264CC34}"/>
                </a:ext>
              </a:extLst>
            </p:cNvPr>
            <p:cNvSpPr txBox="1"/>
            <p:nvPr/>
          </p:nvSpPr>
          <p:spPr>
            <a:xfrm>
              <a:off x="6364782" y="2622559"/>
              <a:ext cx="218905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178">
                <a:lnSpc>
                  <a:spcPct val="150000"/>
                </a:lnSpc>
                <a:defRPr/>
              </a:pPr>
              <a:r>
                <a:rPr lang="zh-TW" altLang="en-US" sz="1600" b="1" dirty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勞保局 </a:t>
              </a:r>
              <a:r>
                <a:rPr lang="en-US" altLang="zh-TW" sz="1600" b="1" dirty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e </a:t>
              </a:r>
              <a:r>
                <a:rPr lang="zh-TW" altLang="en-US" sz="1600" b="1" dirty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化服務系統</a:t>
              </a:r>
              <a:endParaRPr lang="en-US" altLang="zh-TW" sz="16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defTabSz="457178">
                <a:lnSpc>
                  <a:spcPct val="150000"/>
                </a:lnSpc>
                <a:defRPr/>
              </a:pPr>
              <a:r>
                <a:rPr lang="en-US" altLang="zh-TW" sz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hlinkClick r:id="rId3"/>
                </a:rPr>
                <a:t>https://mes.bli.gov.tw/me/</a:t>
              </a:r>
              <a:endParaRPr lang="en-US" altLang="zh-TW" sz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defTabSz="457178">
                <a:defRPr/>
              </a:pPr>
              <a:endParaRPr lang="en-US" altLang="zh-TW" sz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BF537550-D90B-5481-A1B0-467DC4CE1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8637" y="1507853"/>
              <a:ext cx="1125241" cy="1113334"/>
            </a:xfrm>
            <a:prstGeom prst="rect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614701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C8A23C4-5B59-48EB-9166-D95BA49D025A}" type="slidenum">
              <a:rPr lang="zh-TW" altLang="en-US" smtClean="0"/>
              <a:pPr/>
              <a:t>8</a:t>
            </a:fld>
            <a:endParaRPr 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84B83A8-0F0C-5C82-E15A-22378EB5ABA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683" y="140969"/>
            <a:ext cx="3474720" cy="463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6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4121"/>
      </p:ext>
    </p:extLst>
  </p:cSld>
  <p:clrMapOvr>
    <a:masterClrMapping/>
  </p:clrMapOvr>
</p:sld>
</file>

<file path=ppt/theme/theme1.xml><?xml version="1.0" encoding="utf-8"?>
<a:theme xmlns:a="http://schemas.openxmlformats.org/drawingml/2006/main" name="logo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>
              <a:lumMod val="50000"/>
              <a:lumOff val="5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>
                <a:lumMod val="50000"/>
                <a:lumOff val="50000"/>
              </a:schemeClr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696969"/>
          </a:solidFill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微軟正黑體" panose="020B0604030504040204" pitchFamily="34" charset="-120"/>
            <a:ea typeface="微軟正黑體" panose="020B0604030504040204" pitchFamily="34" charset="-12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無logo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>
              <a:lumMod val="50000"/>
              <a:lumOff val="50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>
            <a:solidFill>
              <a:schemeClr val="tx1">
                <a:lumMod val="50000"/>
                <a:lumOff val="50000"/>
              </a:schemeClr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696969"/>
          </a:solidFill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微軟正黑體" panose="020B0604030504040204" pitchFamily="34" charset="-120"/>
            <a:ea typeface="微軟正黑體" panose="020B0604030504040204" pitchFamily="34" charset="-12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1271</TotalTime>
  <Words>270</Words>
  <Application>Microsoft Office PowerPoint</Application>
  <PresentationFormat>如螢幕大小 (16:9)</PresentationFormat>
  <Paragraphs>53</Paragraphs>
  <Slides>10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10</vt:i4>
      </vt:variant>
    </vt:vector>
  </HeadingPairs>
  <TitlesOfParts>
    <vt:vector size="22" baseType="lpstr">
      <vt:lpstr>GenSekiGothic2 PJP H</vt:lpstr>
      <vt:lpstr>微軟正黑體</vt:lpstr>
      <vt:lpstr>微軟正黑體 Light</vt:lpstr>
      <vt:lpstr>新細明體</vt:lpstr>
      <vt:lpstr>Arial</vt:lpstr>
      <vt:lpstr>Calibri</vt:lpstr>
      <vt:lpstr>Century Gothic</vt:lpstr>
      <vt:lpstr>Times New Roman</vt:lpstr>
      <vt:lpstr>Verdana</vt:lpstr>
      <vt:lpstr>Wingdings</vt:lpstr>
      <vt:lpstr>logo版</vt:lpstr>
      <vt:lpstr>無logo版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Chiu, Celia 邱玉珍 (597174)</dc:creator>
  <cp:lastModifiedBy>Xie, Tina 謝孟妡 (27774)</cp:lastModifiedBy>
  <cp:revision>183</cp:revision>
  <dcterms:created xsi:type="dcterms:W3CDTF">2010-04-12T23:12:02Z</dcterms:created>
  <dcterms:modified xsi:type="dcterms:W3CDTF">2026-09-01T07:22:03Z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